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F281-036A-4238-84B9-9AF01AA5157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F98D5C-6E35-48D9-9AB3-0AA4FF1726F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F281-036A-4238-84B9-9AF01AA5157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8D5C-6E35-48D9-9AB3-0AA4FF1726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F281-036A-4238-84B9-9AF01AA5157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8D5C-6E35-48D9-9AB3-0AA4FF1726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37F281-036A-4238-84B9-9AF01AA5157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7F98D5C-6E35-48D9-9AB3-0AA4FF1726F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F281-036A-4238-84B9-9AF01AA5157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8D5C-6E35-48D9-9AB3-0AA4FF1726F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F281-036A-4238-84B9-9AF01AA5157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8D5C-6E35-48D9-9AB3-0AA4FF1726F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8D5C-6E35-48D9-9AB3-0AA4FF1726F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F281-036A-4238-84B9-9AF01AA5157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F281-036A-4238-84B9-9AF01AA5157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8D5C-6E35-48D9-9AB3-0AA4FF1726F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F281-036A-4238-84B9-9AF01AA5157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8D5C-6E35-48D9-9AB3-0AA4FF1726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37F281-036A-4238-84B9-9AF01AA5157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98D5C-6E35-48D9-9AB3-0AA4FF1726F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F281-036A-4238-84B9-9AF01AA5157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F98D5C-6E35-48D9-9AB3-0AA4FF1726F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837F281-036A-4238-84B9-9AF01AA5157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7F98D5C-6E35-48D9-9AB3-0AA4FF1726F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metodisty.narod.ru/vsd04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5445224"/>
            <a:ext cx="4561384" cy="1143000"/>
          </a:xfrm>
        </p:spPr>
        <p:txBody>
          <a:bodyPr/>
          <a:lstStyle/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Яценко И.А.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Тема : «Развитие интереса к чтению у младших школьников»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Многократное прочтение, возвращение к прочитанному каждый раз для выполнения нового задания.</a:t>
            </a:r>
          </a:p>
          <a:p>
            <a:r>
              <a:rPr lang="ru-RU" dirty="0" smtClean="0"/>
              <a:t>2. Молния:</a:t>
            </a:r>
          </a:p>
          <a:p>
            <a:r>
              <a:rPr lang="ru-RU" dirty="0" smtClean="0"/>
              <a:t>чередуется обычное чтение с очень быстрым по команде «молния».</a:t>
            </a:r>
          </a:p>
          <a:p>
            <a:r>
              <a:rPr lang="ru-RU" dirty="0" smtClean="0"/>
              <a:t>3. Чтение «</a:t>
            </a:r>
            <a:r>
              <a:rPr lang="ru-RU" dirty="0" err="1" smtClean="0"/>
              <a:t>Слоговичков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С помощью линейки строчки и столбики читаются коллективно, группами, выборочно.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>Приведем примеры упражнений на уроке :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Чтение </a:t>
            </a:r>
            <a:r>
              <a:rPr lang="ru-RU" dirty="0" err="1" smtClean="0"/>
              <a:t>чистоговорок</a:t>
            </a:r>
            <a:endParaRPr lang="ru-RU" dirty="0" smtClean="0"/>
          </a:p>
          <a:p>
            <a:r>
              <a:rPr lang="ru-RU" dirty="0" err="1" smtClean="0"/>
              <a:t>Жа-жа-жа</a:t>
            </a:r>
            <a:r>
              <a:rPr lang="ru-RU" dirty="0" smtClean="0"/>
              <a:t> – есть иголки у ежа. </a:t>
            </a:r>
            <a:r>
              <a:rPr lang="ru-RU" dirty="0" err="1" smtClean="0"/>
              <a:t>Чи-чи-чи</a:t>
            </a:r>
            <a:r>
              <a:rPr lang="ru-RU" dirty="0" smtClean="0"/>
              <a:t> – у дома кирпичи.</a:t>
            </a:r>
          </a:p>
          <a:p>
            <a:r>
              <a:rPr lang="ru-RU" dirty="0" err="1" smtClean="0"/>
              <a:t>Ща-ща-ща</a:t>
            </a:r>
            <a:r>
              <a:rPr lang="ru-RU" dirty="0" smtClean="0"/>
              <a:t> – папа нам поймал леща. </a:t>
            </a:r>
            <a:r>
              <a:rPr lang="ru-RU" dirty="0" err="1" smtClean="0"/>
              <a:t>Ца-ца-ца</a:t>
            </a:r>
            <a:r>
              <a:rPr lang="ru-RU" dirty="0" smtClean="0"/>
              <a:t> – карета у крыльца.</a:t>
            </a:r>
          </a:p>
          <a:p>
            <a:r>
              <a:rPr lang="ru-RU" dirty="0" smtClean="0"/>
              <a:t>2. Скороговорки</a:t>
            </a:r>
          </a:p>
          <a:p>
            <a:r>
              <a:rPr lang="ru-RU" dirty="0" smtClean="0"/>
              <a:t>Утром, присев на пригорке, учат сороки скороговорки и т.д.</a:t>
            </a:r>
          </a:p>
          <a:p>
            <a:r>
              <a:rPr lang="ru-RU" dirty="0" smtClean="0"/>
              <a:t>3. Чтение скороговорок в темпе (четкая артикуляция, высокий темп)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9492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Упражнения </a:t>
            </a:r>
            <a:r>
              <a:rPr lang="ru-RU" dirty="0" smtClean="0">
                <a:solidFill>
                  <a:schemeClr val="bg1"/>
                </a:solidFill>
              </a:rPr>
              <a:t>над артикуляцией :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Упражнения на регулирование дыхания;</a:t>
            </a:r>
          </a:p>
          <a:p>
            <a:pPr lvl="0"/>
            <a:r>
              <a:rPr lang="ru-RU" dirty="0" smtClean="0"/>
              <a:t>Упражнения на выработку отчетливого произношения звуков;</a:t>
            </a:r>
          </a:p>
          <a:p>
            <a:pPr lvl="0"/>
            <a:r>
              <a:rPr lang="ru-RU" dirty="0" smtClean="0"/>
              <a:t>Упражнения на развитие навыка </a:t>
            </a:r>
            <a:r>
              <a:rPr lang="ru-RU" dirty="0" err="1" smtClean="0"/>
              <a:t>орфоэпически</a:t>
            </a:r>
            <a:r>
              <a:rPr lang="ru-RU" dirty="0" smtClean="0"/>
              <a:t> правильного чтения;</a:t>
            </a:r>
          </a:p>
          <a:p>
            <a:pPr lvl="0"/>
            <a:r>
              <a:rPr lang="ru-RU" dirty="0" smtClean="0"/>
              <a:t>Упражнения на расширение оперативного поля чтения детей;</a:t>
            </a:r>
          </a:p>
          <a:p>
            <a:pPr lvl="0"/>
            <a:r>
              <a:rPr lang="ru-RU" dirty="0" smtClean="0"/>
              <a:t>Упражнения на развитие навыка смысловой догадки;</a:t>
            </a:r>
          </a:p>
          <a:p>
            <a:r>
              <a:rPr lang="ru-RU" dirty="0" smtClean="0"/>
              <a:t>Упражнения на выработку внимания к слову и его частям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Речевые разминки и тренинги :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Чтение всего текста сильными учениками.</a:t>
            </a:r>
          </a:p>
          <a:p>
            <a:pPr lvl="0"/>
            <a:r>
              <a:rPr lang="ru-RU" dirty="0" smtClean="0"/>
              <a:t>Чтение учащимися нового текста, заранее подготовленного.</a:t>
            </a:r>
          </a:p>
          <a:p>
            <a:pPr lvl="0"/>
            <a:r>
              <a:rPr lang="ru-RU" dirty="0" smtClean="0"/>
              <a:t>Чтение цепочкой по предложениям, по абзацам.</a:t>
            </a:r>
          </a:p>
          <a:p>
            <a:pPr lvl="0"/>
            <a:r>
              <a:rPr lang="ru-RU" dirty="0" smtClean="0"/>
              <a:t>Чтение вполголоса.</a:t>
            </a:r>
          </a:p>
          <a:p>
            <a:pPr lvl="0"/>
            <a:r>
              <a:rPr lang="ru-RU" dirty="0" smtClean="0"/>
              <a:t>Нахождение отрывка к рисунку.</a:t>
            </a:r>
          </a:p>
          <a:p>
            <a:pPr lvl="0"/>
            <a:r>
              <a:rPr lang="ru-RU" dirty="0" smtClean="0"/>
              <a:t>Нахождение отрывка, который поможет ответить на вопросы.</a:t>
            </a:r>
          </a:p>
          <a:p>
            <a:pPr lvl="0"/>
            <a:r>
              <a:rPr lang="ru-RU" dirty="0" smtClean="0"/>
              <a:t>Чтение самого интересного отрывка.</a:t>
            </a:r>
          </a:p>
          <a:p>
            <a:pPr lvl="0"/>
            <a:r>
              <a:rPr lang="ru-RU" dirty="0" smtClean="0"/>
              <a:t>Чтение и установление, что правдиво, а что вымышлено.</a:t>
            </a:r>
          </a:p>
          <a:p>
            <a:pPr lvl="0"/>
            <a:r>
              <a:rPr lang="ru-RU" dirty="0" smtClean="0"/>
              <a:t>Нахождение предложений, которые стали поговорками.</a:t>
            </a:r>
          </a:p>
          <a:p>
            <a:pPr lvl="0"/>
            <a:r>
              <a:rPr lang="ru-RU" dirty="0" smtClean="0"/>
              <a:t>Чтение по ролям.</a:t>
            </a:r>
          </a:p>
          <a:p>
            <a:pPr lvl="0"/>
            <a:r>
              <a:rPr lang="ru-RU" dirty="0" smtClean="0"/>
              <a:t>Нахождение предложения, отрывка, который надо прочитать весело, </a:t>
            </a:r>
            <a:r>
              <a:rPr lang="ru-RU" dirty="0" err="1" smtClean="0"/>
              <a:t>радост</a:t>
            </a:r>
            <a:r>
              <a:rPr lang="ru-RU" dirty="0" smtClean="0"/>
              <a:t> но, печально, с досадой, возмущением, восхищением, строго, ласково, с гордостью, сочувственно и т. д.</a:t>
            </a:r>
          </a:p>
          <a:p>
            <a:pPr lvl="0"/>
            <a:r>
              <a:rPr lang="ru-RU" dirty="0" smtClean="0"/>
              <a:t>Нахождение и чтение образных слов и описаний.</a:t>
            </a:r>
          </a:p>
          <a:p>
            <a:pPr lvl="0"/>
            <a:r>
              <a:rPr lang="ru-RU" dirty="0" smtClean="0"/>
              <a:t>Нахождение и чтение слов, предложений, которые читаются громко, тихо, быстро, медленно.</a:t>
            </a:r>
          </a:p>
          <a:p>
            <a:pPr lvl="0"/>
            <a:r>
              <a:rPr lang="ru-RU" dirty="0" smtClean="0"/>
              <a:t>Нахождение самого длинного(короткого, красивого, интересного, непонятного и т.п.) слова.</a:t>
            </a:r>
          </a:p>
          <a:p>
            <a:pPr lvl="0"/>
            <a:r>
              <a:rPr lang="ru-RU" dirty="0" smtClean="0"/>
              <a:t>Чтение, пометка непонятных слов.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Приведем пример направлений работы с текстом :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Первая группа</a:t>
            </a:r>
            <a:r>
              <a:rPr lang="ru-RU" dirty="0" smtClean="0"/>
              <a:t>- логические упражнения:</a:t>
            </a:r>
          </a:p>
          <a:p>
            <a:pPr lvl="0"/>
            <a:r>
              <a:rPr lang="ru-RU" dirty="0" smtClean="0"/>
              <a:t>Что общего в словах и чем они различаются?</a:t>
            </a:r>
          </a:p>
          <a:p>
            <a:pPr lvl="0"/>
            <a:r>
              <a:rPr lang="ru-RU" dirty="0" smtClean="0"/>
              <a:t>Назови одним словом.</a:t>
            </a:r>
          </a:p>
          <a:p>
            <a:pPr lvl="0"/>
            <a:r>
              <a:rPr lang="ru-RU" dirty="0" smtClean="0"/>
              <a:t>Какое слово лишнее и почему?</a:t>
            </a:r>
          </a:p>
          <a:p>
            <a:pPr lvl="0"/>
            <a:r>
              <a:rPr lang="ru-RU" dirty="0" smtClean="0"/>
              <a:t>Чем похожи слова?</a:t>
            </a:r>
          </a:p>
          <a:p>
            <a:pPr lvl="0"/>
            <a:r>
              <a:rPr lang="ru-RU" dirty="0" smtClean="0"/>
              <a:t>Путем перестановки букв составь слово.</a:t>
            </a:r>
          </a:p>
          <a:p>
            <a:pPr lvl="0"/>
            <a:r>
              <a:rPr lang="ru-RU" dirty="0" smtClean="0"/>
              <a:t>Составь слово, взяв у каждого из данных только первый слог.</a:t>
            </a:r>
          </a:p>
          <a:p>
            <a:pPr lvl="0"/>
            <a:r>
              <a:rPr lang="ru-RU" dirty="0" smtClean="0"/>
              <a:t>Составь новое слово, используя последний слог</a:t>
            </a:r>
          </a:p>
          <a:p>
            <a:pPr lvl="0"/>
            <a:r>
              <a:rPr lang="ru-RU" dirty="0" smtClean="0"/>
              <a:t>Раздели слова на группы и др.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Упражнения для развития осознанного чтения :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Вторая группа</a:t>
            </a:r>
            <a:r>
              <a:rPr lang="ru-RU" dirty="0" smtClean="0"/>
              <a:t> – игры по составлению слов со словами:</a:t>
            </a:r>
          </a:p>
          <a:p>
            <a:pPr lvl="0"/>
            <a:r>
              <a:rPr lang="ru-RU" dirty="0" smtClean="0"/>
              <a:t>Найди слово в слове.</a:t>
            </a:r>
          </a:p>
          <a:p>
            <a:pPr lvl="0"/>
            <a:r>
              <a:rPr lang="ru-RU" dirty="0" smtClean="0"/>
              <a:t>Подбери пару.</a:t>
            </a:r>
          </a:p>
          <a:p>
            <a:pPr lvl="0"/>
            <a:r>
              <a:rPr lang="ru-RU" dirty="0" smtClean="0"/>
              <a:t>Закончи предложение.</a:t>
            </a:r>
          </a:p>
          <a:p>
            <a:pPr lvl="0"/>
            <a:r>
              <a:rPr lang="ru-RU" dirty="0" smtClean="0"/>
              <a:t>Шарады.</a:t>
            </a:r>
          </a:p>
          <a:p>
            <a:pPr lvl="0"/>
            <a:r>
              <a:rPr lang="ru-RU" dirty="0" smtClean="0"/>
              <a:t>Ребусы.</a:t>
            </a:r>
          </a:p>
          <a:p>
            <a:pPr lvl="0"/>
            <a:r>
              <a:rPr lang="ru-RU" dirty="0" smtClean="0"/>
              <a:t>Загадки.</a:t>
            </a:r>
          </a:p>
          <a:p>
            <a:pPr lvl="0"/>
            <a:r>
              <a:rPr lang="ru-RU" dirty="0" smtClean="0"/>
              <a:t>Найди животное среди строк.</a:t>
            </a:r>
          </a:p>
          <a:p>
            <a:pPr lvl="0"/>
            <a:r>
              <a:rPr lang="ru-RU" dirty="0" smtClean="0"/>
              <a:t>Составь слова, в которых один из слогов должен начинаться с буквы 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Вторая группа упражнений :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Третья группа</a:t>
            </a:r>
            <a:r>
              <a:rPr lang="ru-RU" dirty="0" smtClean="0"/>
              <a:t> – работа с деформированными текстами, незаконченными рассказами:</a:t>
            </a:r>
          </a:p>
          <a:p>
            <a:pPr lvl="0"/>
            <a:r>
              <a:rPr lang="ru-RU" dirty="0" smtClean="0"/>
              <a:t>Составь текст.</a:t>
            </a:r>
          </a:p>
          <a:p>
            <a:pPr lvl="0"/>
            <a:r>
              <a:rPr lang="ru-RU" dirty="0" smtClean="0"/>
              <a:t>Закончи рассказ.</a:t>
            </a:r>
          </a:p>
          <a:p>
            <a:pPr lvl="0"/>
            <a:r>
              <a:rPr lang="ru-RU" dirty="0" smtClean="0"/>
              <a:t>Составь предложения к теме урока.</a:t>
            </a:r>
          </a:p>
          <a:p>
            <a:r>
              <a:rPr lang="ru-RU" b="1" dirty="0" smtClean="0"/>
              <a:t>Четвертая группа</a:t>
            </a:r>
            <a:r>
              <a:rPr lang="ru-RU" dirty="0" smtClean="0"/>
              <a:t> – работа с текстом по учебнику:</a:t>
            </a:r>
          </a:p>
          <a:p>
            <a:pPr lvl="0"/>
            <a:r>
              <a:rPr lang="ru-RU" dirty="0" smtClean="0"/>
              <a:t>Прочитай текст самостоятельно, ответь на вопросы по карточкам.</a:t>
            </a:r>
          </a:p>
          <a:p>
            <a:pPr lvl="0"/>
            <a:r>
              <a:rPr lang="ru-RU" dirty="0" smtClean="0"/>
              <a:t>Расположи вопросы по порядку содержания текста.</a:t>
            </a:r>
          </a:p>
          <a:p>
            <a:pPr lvl="0"/>
            <a:r>
              <a:rPr lang="ru-RU" dirty="0" smtClean="0"/>
              <a:t>Определи, сколько частей в тексте, есть ли здесь вступление, заключение.</a:t>
            </a:r>
          </a:p>
          <a:p>
            <a:pPr lvl="0"/>
            <a:r>
              <a:rPr lang="ru-RU" dirty="0" smtClean="0"/>
              <a:t>Работа над заголовком.</a:t>
            </a:r>
          </a:p>
          <a:p>
            <a:pPr lvl="0"/>
            <a:r>
              <a:rPr lang="ru-RU" dirty="0" smtClean="0"/>
              <a:t>Выборочное чтение.</a:t>
            </a:r>
          </a:p>
          <a:p>
            <a:pPr lvl="0"/>
            <a:r>
              <a:rPr lang="ru-RU" dirty="0" smtClean="0"/>
              <a:t>Составление плана.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Третья группа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         В ходе работы по формированию интереса к чтению  подтвердились предположения, что развитие навыков чтения будет эффективным, если подобрать текст и понять прочитанное, т.е. создавать «ситуацию успеха», в системе проводить упражнения на выразительность чтения, начиная с самых простых и постепенно усложнять их.</a:t>
            </a:r>
          </a:p>
          <a:p>
            <a:r>
              <a:rPr lang="ru-RU" dirty="0" smtClean="0"/>
              <a:t>Использование различных способов и приёмов способствует формированию грамотного беглого чтения, делает уроки чтения интересными, живыми и эмоциональными. Разнообразие заданий привлекает и удерживает внимание детей, развивает интерес к чтению, который потом не угасает у них и в последующих классах.</a:t>
            </a:r>
          </a:p>
          <a:p>
            <a:r>
              <a:rPr lang="ru-RU" dirty="0" smtClean="0"/>
              <a:t>“Без чтения нет настоящего образования, нет, и не может быть ни вкуса, ни слога, ни многосторонней шири понимания” – писал А. Герцен, а В.А. Сухомлинский говорил, что “нельзя быть счастливым, не умея читать. Тот, кому недоступно искусство чтения, – невоспитанный человек, нравственный невежда”.</a:t>
            </a:r>
          </a:p>
          <a:p>
            <a:r>
              <a:rPr lang="ru-RU" dirty="0" smtClean="0"/>
              <a:t>Психологи утверждают, что на успеваемость ученика влияет более 200 факторов. Но если внимательно их исследовать, то фактором номер один, по воздействию на успеваемость ученика, является всё – таки умение бегло читать!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Заключение :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Анисимов В.М., Андреева К.Е., </a:t>
            </a:r>
            <a:r>
              <a:rPr lang="ru-RU" dirty="0" err="1" smtClean="0"/>
              <a:t>Сокорутова</a:t>
            </a:r>
            <a:r>
              <a:rPr lang="ru-RU" dirty="0" smtClean="0"/>
              <a:t> Л.В. Методика преподавания русского языка в начальных классах. Якутск: 2001. </a:t>
            </a:r>
          </a:p>
          <a:p>
            <a:pPr lvl="0"/>
            <a:r>
              <a:rPr lang="ru-RU" dirty="0" smtClean="0"/>
              <a:t>Борисенко И. В.  Методические уроки К. Д. Ушинского.//  Начальная школа. – 1994. - №3, - с. 12-19.</a:t>
            </a:r>
          </a:p>
          <a:p>
            <a:pPr lvl="0"/>
            <a:r>
              <a:rPr lang="ru-RU" dirty="0" smtClean="0"/>
              <a:t>Безруких М.М. Формирование навыков чтения и письма</a:t>
            </a:r>
            <a:br>
              <a:rPr lang="ru-RU" dirty="0" smtClean="0"/>
            </a:br>
            <a:r>
              <a:rPr lang="ru-RU" dirty="0" smtClean="0"/>
              <a:t>в процессе обучения детей. Российская государственная российская библиотека. </a:t>
            </a:r>
            <a:r>
              <a:rPr lang="ru-RU" u="sng" dirty="0" smtClean="0">
                <a:hlinkClick r:id="rId2"/>
              </a:rPr>
              <a:t>http://metodisty.narod.ru/vsd04.htm</a:t>
            </a:r>
            <a:endParaRPr lang="ru-RU" dirty="0" smtClean="0"/>
          </a:p>
          <a:p>
            <a:pPr lvl="0"/>
            <a:r>
              <a:rPr lang="ru-RU" dirty="0" smtClean="0"/>
              <a:t>Васильева М.С., </a:t>
            </a:r>
            <a:r>
              <a:rPr lang="ru-RU" dirty="0" err="1" smtClean="0"/>
              <a:t>Оморокова</a:t>
            </a:r>
            <a:r>
              <a:rPr lang="ru-RU" dirty="0" smtClean="0"/>
              <a:t> М. И., </a:t>
            </a:r>
            <a:r>
              <a:rPr lang="ru-RU" dirty="0" err="1" smtClean="0"/>
              <a:t>Светловская</a:t>
            </a:r>
            <a:r>
              <a:rPr lang="ru-RU" dirty="0" smtClean="0"/>
              <a:t> Н.Н. Актуальные проблемы обучения чтению в начальных классах. – М., Педагогика, 1997, Гл.5 « Проблемы педагогической организации самостоятельного детского чтения»</a:t>
            </a:r>
          </a:p>
          <a:p>
            <a:pPr lvl="0"/>
            <a:r>
              <a:rPr lang="ru-RU" dirty="0" err="1" smtClean="0"/>
              <a:t>Джежжелей</a:t>
            </a:r>
            <a:r>
              <a:rPr lang="ru-RU" dirty="0" smtClean="0"/>
              <a:t> О.В. Формирование круга чтения младших школьников. //  Начальная школа. – 1989 г. - №1. – с. 33 –38.</a:t>
            </a:r>
          </a:p>
          <a:p>
            <a:pPr lvl="0"/>
            <a:r>
              <a:rPr lang="ru-RU" dirty="0" smtClean="0"/>
              <a:t>Дмитриева С.Ю. Начальная школа с родным (нерусским) и русским (неродным) языком обучения. В кн. Сборник методических материалов по преподаванию учебных предметов в 2008 - 2009 учебном году: Метод. рекомендации;  МО Республики Мордовия. МРИО. – Саранск, 2008.- 186 с. </a:t>
            </a:r>
          </a:p>
          <a:p>
            <a:pPr lvl="0"/>
            <a:r>
              <a:rPr lang="ru-RU" dirty="0" smtClean="0"/>
              <a:t>Заика Е.В. Упражнения для формирования навыка чтения у младших школьников. // Вопросы психологии. – 1995. –№5 – с. 44-54.</a:t>
            </a:r>
          </a:p>
          <a:p>
            <a:pPr lvl="0"/>
            <a:r>
              <a:rPr lang="ru-RU" dirty="0" smtClean="0"/>
              <a:t>Зайцев В.Н. Резервы обучения чтению. – М., Просвещение, 1991 г.</a:t>
            </a:r>
          </a:p>
          <a:p>
            <a:pPr lvl="0"/>
            <a:r>
              <a:rPr lang="ru-RU" dirty="0" err="1" smtClean="0"/>
              <a:t>Зайдман</a:t>
            </a:r>
            <a:r>
              <a:rPr lang="ru-RU" dirty="0" smtClean="0"/>
              <a:t> И. Н. Развитие речи и </a:t>
            </a:r>
            <a:r>
              <a:rPr lang="ru-RU" dirty="0" err="1" smtClean="0"/>
              <a:t>психолого-педагогичекая</a:t>
            </a:r>
            <a:r>
              <a:rPr lang="ru-RU" dirty="0" smtClean="0"/>
              <a:t> коррекция младших школьников.// Начальная школа. – 2003. - №6 – с. 5-14.</a:t>
            </a:r>
          </a:p>
          <a:p>
            <a:pPr lvl="0"/>
            <a:r>
              <a:rPr lang="ru-RU" dirty="0" smtClean="0"/>
              <a:t>Климанова Л. Обучение чтению в начальных классах. // Школа, 1999. № 18.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Литература :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Ребенок, который приходит в школу, любит рассказы, сказки, стихи, но постепенно у него снижается интерес к чтению художественной литературы. Это явление во многом обусловлено постановкой преподавания чтения в школе. Школа вооружает ребенка навыком чтения, т.е. формирует чтеца. Но этого недостаточно. В конечном итоге все младшие школьники овладевают техникой чтения, все без исключения способны прочитать предложенный им текст, а детских книг без побуждения со стороны не читают. А это значит, что ухе в русле формирования навыков чтения школа должна воспитывать активного, вдумчивого читателя.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Актуальность :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форма проявления познавательной потребности, обеспечивающая направленность личности на сознание целей деятельности и тем самым способствующая ориентировке, ознакомлению с новыми фактами, более полному и глубокому отражению действительности.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Интерес -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1) этап фонемного анализа слова и следующий этап позиционного буквенно-звукового анализа слова;</a:t>
            </a:r>
          </a:p>
          <a:p>
            <a:r>
              <a:rPr lang="ru-RU" dirty="0" smtClean="0"/>
              <a:t>2) чтение целыми словами </a:t>
            </a:r>
          </a:p>
          <a:p>
            <a:r>
              <a:rPr lang="ru-RU" dirty="0" smtClean="0"/>
              <a:t>3) понимание читаемого текста, мелодичное интонирование ударного гласного в слове;</a:t>
            </a:r>
          </a:p>
          <a:p>
            <a:r>
              <a:rPr lang="ru-RU" dirty="0" smtClean="0"/>
              <a:t>4) эмоциональное чтение, чтение слов с чувством, т.е. выразительно;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5) четкое и правильное интонирование начала и конца предложений, различных по цели высказывания;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6) достаточный темп чтения.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Критерии качественного чтения :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-между снижением интереса к чтению у молодого поколения и необходимостью поддерживать устойчивый эмоциональный интерес к литературе -между количеством часов  по литературному чтению и новым взглядом на воспитание читателя в начальной школе; и чтению; </a:t>
            </a:r>
          </a:p>
          <a:p>
            <a:r>
              <a:rPr lang="ru-RU" dirty="0" smtClean="0"/>
              <a:t>-наличием коллекции лучших произведений отечественной и зарубежной детской литературы и возрастанием числа учащихся, ограничивающихся чтением литературы только по школьной программе.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Противоречия :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/>
              <a:t>нежелание учащихся читать книги , низкие показатели техники чтения .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Проблема :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повышение интереса к чтению через использование современных подходов к обучению.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Цель :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создать условия, направленные на формирование интереса к чтению, на развитие читательских умений и навыков младших школьников; содействовать поддержке внутренней учебной мотивации на основе познавательного интереса учащихся.</a:t>
            </a:r>
          </a:p>
          <a:p>
            <a:pPr lvl="0"/>
            <a:r>
              <a:rPr lang="ru-RU" dirty="0" smtClean="0"/>
              <a:t>развивать коммуникативные умения сотрудничества, обучения в диалоге; создать условия для раскрытия личностного потенциала учащихся.</a:t>
            </a:r>
          </a:p>
          <a:p>
            <a:pPr lvl="0"/>
            <a:r>
              <a:rPr lang="ru-RU" dirty="0" smtClean="0"/>
              <a:t>внедрить в педагогическую практику такую организацию учебного процесса , которая способствовала бы формированию интереса к чтению младших школьников.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Задачи :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 развитие читательских интересов у младших школьников будет более успешно, если учитель в процессе организации внеклассной работы по литературному чтению будет создавать  соответствующие условия </a:t>
            </a:r>
          </a:p>
          <a:p>
            <a:r>
              <a:rPr lang="ru-RU" b="1" dirty="0" smtClean="0"/>
              <a:t>Я уверена</a:t>
            </a:r>
            <a:r>
              <a:rPr lang="ru-RU" dirty="0" smtClean="0"/>
              <a:t> ,если ежедневно на уроках использовать  данные приемы и методы -   увеличится количество детей, ежемесячно посещающих библиотеку .</a:t>
            </a:r>
          </a:p>
          <a:p>
            <a:r>
              <a:rPr lang="ru-RU" b="1" dirty="0" smtClean="0"/>
              <a:t>Я предполагаю</a:t>
            </a:r>
            <a:r>
              <a:rPr lang="ru-RU" dirty="0" smtClean="0"/>
              <a:t> ,большее количество детей заинтересуется художественным чтением.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Предполагаемые результаты :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</TotalTime>
  <Words>834</Words>
  <Application>Microsoft Office PowerPoint</Application>
  <PresentationFormat>Экран (4:3)</PresentationFormat>
  <Paragraphs>115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Бумажная</vt:lpstr>
      <vt:lpstr>Тема : «Развитие интереса к чтению у младших школьников»</vt:lpstr>
      <vt:lpstr>Актуальность :</vt:lpstr>
      <vt:lpstr>Интерес -</vt:lpstr>
      <vt:lpstr>Критерии качественного чтения :</vt:lpstr>
      <vt:lpstr>Противоречия :</vt:lpstr>
      <vt:lpstr>Проблема :</vt:lpstr>
      <vt:lpstr>Цель :</vt:lpstr>
      <vt:lpstr>Задачи :</vt:lpstr>
      <vt:lpstr>Предполагаемые результаты :</vt:lpstr>
      <vt:lpstr>: Приведем примеры упражнений на уроке :</vt:lpstr>
      <vt:lpstr>Упражнения над артикуляцией :</vt:lpstr>
      <vt:lpstr>Речевые разминки и тренинги :</vt:lpstr>
      <vt:lpstr>Приведем пример направлений работы с текстом :</vt:lpstr>
      <vt:lpstr>Упражнения для развития осознанного чтения :</vt:lpstr>
      <vt:lpstr>Вторая группа упражнений :</vt:lpstr>
      <vt:lpstr>Третья группа</vt:lpstr>
      <vt:lpstr>Заключение :</vt:lpstr>
      <vt:lpstr>Литература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: «Развитие интереса к чтению у младших школьников»</dc:title>
  <dc:creator>Компьютер</dc:creator>
  <cp:lastModifiedBy>Александра Жукова</cp:lastModifiedBy>
  <cp:revision>6</cp:revision>
  <dcterms:created xsi:type="dcterms:W3CDTF">2015-05-19T15:01:29Z</dcterms:created>
  <dcterms:modified xsi:type="dcterms:W3CDTF">2019-12-03T03:09:00Z</dcterms:modified>
</cp:coreProperties>
</file>